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P\Coffee%20Shop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P\Coffee%20Shop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P\Coffee%20Shop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P\Coffee%20Shop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pivotSource>
    <c:name>[Coffee Shop Data.xlsx]Pivot Data!Monthly Sales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cap="none" spc="0" normalizeH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n-US"/>
              <a:t>MONTHLY REVENUE</a:t>
            </a:r>
          </a:p>
        </c:rich>
      </c:tx>
      <c:layout>
        <c:manualLayout>
          <c:xMode val="edge"/>
          <c:yMode val="edge"/>
          <c:x val="0.39910773669780658"/>
          <c:y val="5.96576686385921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cap="none" spc="0" normalizeH="0" baseline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3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solidFill>
              <a:schemeClr val="accent3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cap="none" spc="0" baseline="0">
                  <a:ln w="0"/>
                  <a:solidFill>
                    <a:schemeClr val="lt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3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solidFill>
              <a:schemeClr val="accent3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cap="none" spc="0" baseline="0">
                  <a:ln w="0"/>
                  <a:solidFill>
                    <a:schemeClr val="lt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ltUpDiag">
            <a:fgClr>
              <a:schemeClr val="accent3"/>
            </a:fgClr>
            <a:bgClr>
              <a:schemeClr val="lt1"/>
            </a:bgClr>
          </a:pattFill>
          <a:ln w="34925" cap="rnd">
            <a:solidFill>
              <a:srgbClr val="38220F"/>
            </a:solidFill>
            <a:round/>
          </a:ln>
          <a:effectLst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solidFill>
              <a:srgbClr val="634832"/>
            </a:solidFill>
            <a:ln w="22225">
              <a:solidFill>
                <a:srgbClr val="38220F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pattFill prst="ltUpDiag">
            <a:fgClr>
              <a:schemeClr val="accent3"/>
            </a:fgClr>
            <a:bgClr>
              <a:schemeClr val="lt1"/>
            </a:bgClr>
          </a:pattFill>
          <a:ln w="34925" cap="rnd">
            <a:solidFill>
              <a:srgbClr val="38220F"/>
            </a:solidFill>
            <a:round/>
          </a:ln>
          <a:effectLst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solidFill>
              <a:srgbClr val="634832"/>
            </a:solidFill>
            <a:ln w="22225">
              <a:solidFill>
                <a:srgbClr val="38220F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pattFill prst="ltUpDiag">
            <a:fgClr>
              <a:schemeClr val="accent3"/>
            </a:fgClr>
            <a:bgClr>
              <a:schemeClr val="lt1"/>
            </a:bgClr>
          </a:pattFill>
          <a:ln w="34925" cap="rnd">
            <a:solidFill>
              <a:srgbClr val="38220F"/>
            </a:solidFill>
            <a:round/>
          </a:ln>
          <a:effectLst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solidFill>
              <a:srgbClr val="634832"/>
            </a:solidFill>
            <a:ln w="22225">
              <a:solidFill>
                <a:srgbClr val="38220F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1158280080783065E-2"/>
          <c:y val="0.17781036139387957"/>
          <c:w val="0.90682336970478739"/>
          <c:h val="0.61733483500592912"/>
        </c:manualLayout>
      </c:layout>
      <c:lineChart>
        <c:grouping val="standard"/>
        <c:varyColors val="0"/>
        <c:ser>
          <c:idx val="0"/>
          <c:order val="0"/>
          <c:tx>
            <c:strRef>
              <c:f>'Pivot Data'!$I$1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rgbClr val="38220F"/>
              </a:solidFill>
              <a:round/>
            </a:ln>
            <a:effectLst>
              <a:outerShdw dist="25400" dir="2700000" algn="tl" rotWithShape="0">
                <a:schemeClr val="accent3"/>
              </a:outerShdw>
            </a:effectLst>
          </c:spPr>
          <c:marker>
            <c:symbol val="circle"/>
            <c:size val="5"/>
            <c:spPr>
              <a:solidFill>
                <a:srgbClr val="634832"/>
              </a:solidFill>
              <a:ln w="22225">
                <a:solidFill>
                  <a:srgbClr val="38220F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Data'!$H$2:$H$8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'Pivot Data'!$I$2:$I$8</c:f>
              <c:numCache>
                <c:formatCode>\$#,##0.00;\(\$#,##0.00\);\$#,##0.00</c:formatCode>
                <c:ptCount val="6"/>
                <c:pt idx="0">
                  <c:v>81677.74000000002</c:v>
                </c:pt>
                <c:pt idx="1">
                  <c:v>76145.190000000017</c:v>
                </c:pt>
                <c:pt idx="2">
                  <c:v>98834.680000000037</c:v>
                </c:pt>
                <c:pt idx="3">
                  <c:v>118941.07999999994</c:v>
                </c:pt>
                <c:pt idx="4">
                  <c:v>156727.75999999981</c:v>
                </c:pt>
                <c:pt idx="5">
                  <c:v>166485.87999999986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A6-4F39-A48E-2A73349F05E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rgbClr val="634832"/>
              </a:solidFill>
              <a:round/>
            </a:ln>
            <a:effectLst/>
          </c:spPr>
        </c:dropLines>
        <c:marker val="1"/>
        <c:smooth val="0"/>
        <c:axId val="147933919"/>
        <c:axId val="147931519"/>
      </c:lineChart>
      <c:catAx>
        <c:axId val="1479339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r>
                  <a:rPr lang="en-US"/>
                  <a:t>Month</a:t>
                </a:r>
              </a:p>
            </c:rich>
          </c:tx>
          <c:layout>
            <c:manualLayout>
              <c:xMode val="edge"/>
              <c:yMode val="edge"/>
              <c:x val="0.51517088168539205"/>
              <c:y val="0.8843935097749623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none" spc="0" baseline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rgbClr val="63483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n-US"/>
          </a:p>
        </c:txPr>
        <c:crossAx val="147931519"/>
        <c:crosses val="autoZero"/>
        <c:auto val="1"/>
        <c:lblAlgn val="ctr"/>
        <c:lblOffset val="100"/>
        <c:noMultiLvlLbl val="0"/>
      </c:catAx>
      <c:valAx>
        <c:axId val="147931519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r>
                  <a:rPr lang="en-IN"/>
                  <a:t>Total Revenue</a:t>
                </a:r>
              </a:p>
            </c:rich>
          </c:tx>
          <c:layout>
            <c:manualLayout>
              <c:xMode val="edge"/>
              <c:yMode val="edge"/>
              <c:x val="2.4770643991233403E-2"/>
              <c:y val="0.413256720585240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cap="none" spc="0" baseline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defRPr>
              </a:pPr>
              <a:endParaRPr lang="en-US"/>
            </a:p>
          </c:txPr>
        </c:title>
        <c:numFmt formatCode="\$#,##0.00;\(\$#,##0.00\);\$#,##0.00" sourceLinked="1"/>
        <c:majorTickMark val="none"/>
        <c:minorTickMark val="none"/>
        <c:tickLblPos val="nextTo"/>
        <c:crossAx val="1479339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BC1AC"/>
    </a:solidFill>
    <a:ln w="19050" cap="flat" cmpd="sng" algn="ctr">
      <a:solidFill>
        <a:srgbClr val="38220F"/>
      </a:solidFill>
      <a:round/>
    </a:ln>
    <a:effectLst/>
  </c:spPr>
  <c:txPr>
    <a:bodyPr/>
    <a:lstStyle/>
    <a:p>
      <a:pPr>
        <a:defRPr sz="1600" b="0" cap="none" spc="0">
          <a:ln w="0"/>
          <a:solidFill>
            <a:schemeClr val="bg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[Coffee Shop Data.xlsx]Pivot Data!Sales by store location</c:name>
    <c:fmtId val="2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92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n-US" dirty="0"/>
              <a:t>REVENUE BASED ON STORE LOCATION</a:t>
            </a:r>
          </a:p>
        </c:rich>
      </c:tx>
      <c:layout>
        <c:manualLayout>
          <c:xMode val="edge"/>
          <c:yMode val="edge"/>
          <c:x val="0.32631189745183842"/>
          <c:y val="8.0125087426195524E-3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920" b="0" i="0" u="none" strike="noStrike" kern="1200" cap="none" spc="0" baseline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cap="none" spc="0" baseline="0">
                  <a:ln w="0"/>
                  <a:solidFill>
                    <a:schemeClr val="lt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cap="none" spc="0" baseline="0">
                  <a:ln w="0"/>
                  <a:solidFill>
                    <a:schemeClr val="lt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634832"/>
          </a:soli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634832"/>
          </a:soli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634832"/>
          </a:solidFill>
          <a:ln>
            <a:solidFill>
              <a:schemeClr val="accent1">
                <a:alpha val="95000"/>
              </a:schemeClr>
            </a:solidFill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Data'!$F$21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634832"/>
            </a:solidFill>
            <a:ln>
              <a:solidFill>
                <a:schemeClr val="accent1">
                  <a:alpha val="95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6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Data'!$E$22:$E$25</c:f>
              <c:strCache>
                <c:ptCount val="3"/>
                <c:pt idx="0">
                  <c:v>Astoria</c:v>
                </c:pt>
                <c:pt idx="1">
                  <c:v>Hell's Kitchen</c:v>
                </c:pt>
                <c:pt idx="2">
                  <c:v>Lower Manhattan</c:v>
                </c:pt>
              </c:strCache>
            </c:strRef>
          </c:cat>
          <c:val>
            <c:numRef>
              <c:f>'Pivot Data'!$F$22:$F$25</c:f>
              <c:numCache>
                <c:formatCode>\$#,##0.00;\(\$#,##0.00\);\$#,##0.00</c:formatCode>
                <c:ptCount val="3"/>
                <c:pt idx="0">
                  <c:v>232243.91</c:v>
                </c:pt>
                <c:pt idx="1">
                  <c:v>236511.17</c:v>
                </c:pt>
                <c:pt idx="2">
                  <c:v>230057.2500000002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6A-4E6E-9DE5-146217661F6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713352160"/>
        <c:axId val="1713349280"/>
      </c:barChart>
      <c:catAx>
        <c:axId val="17133521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60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n-US"/>
          </a:p>
        </c:txPr>
        <c:crossAx val="1713349280"/>
        <c:crosses val="autoZero"/>
        <c:auto val="1"/>
        <c:lblAlgn val="ctr"/>
        <c:lblOffset val="100"/>
        <c:noMultiLvlLbl val="0"/>
      </c:catAx>
      <c:valAx>
        <c:axId val="1713349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\$#,##0.00;\(\$#,##0.00\);\$#,##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60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n-US"/>
          </a:p>
        </c:txPr>
        <c:crossAx val="1713352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BC1AC"/>
    </a:solidFill>
    <a:ln w="19050">
      <a:solidFill>
        <a:srgbClr val="38220F"/>
      </a:solidFill>
    </a:ln>
    <a:effectLst>
      <a:outerShdw sx="1000" sy="1000" algn="ctr" rotWithShape="0">
        <a:srgbClr val="000000"/>
      </a:outerShdw>
    </a:effectLst>
  </c:spPr>
  <c:txPr>
    <a:bodyPr/>
    <a:lstStyle/>
    <a:p>
      <a:pPr>
        <a:defRPr lang="en-US" sz="1600" b="0" i="0" u="none" strike="noStrike" kern="1200" cap="none" spc="0" baseline="0">
          <a:ln w="0"/>
          <a:solidFill>
            <a:schemeClr val="bg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[Coffee Shop Data.xlsx]Pivot Data!Top 5 product type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40" b="1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n-US" b="1"/>
              <a:t>TOP 5 SELLING PRODUCTS</a:t>
            </a:r>
          </a:p>
        </c:rich>
      </c:tx>
      <c:layout>
        <c:manualLayout>
          <c:xMode val="edge"/>
          <c:yMode val="edge"/>
          <c:x val="0.31375831961145167"/>
          <c:y val="5.01150516412945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40" b="1" i="0" u="none" strike="noStrike" kern="1200" cap="none" spc="0" baseline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cap="none" spc="0" baseline="0">
                  <a:ln w="0"/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cap="none" spc="0" baseline="0">
                  <a:ln w="0"/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38220F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38220F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38220F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0013998250218729E-2"/>
          <c:y val="0.20569225721784776"/>
          <c:w val="0.89665266841644797"/>
          <c:h val="0.525073272090988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Data'!$F$28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38220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2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'Pivot Data'!$E$29:$E$34</c:f>
              <c:strCache>
                <c:ptCount val="5"/>
                <c:pt idx="0">
                  <c:v>Barista Espresso</c:v>
                </c:pt>
                <c:pt idx="1">
                  <c:v>Brewed Chai tea</c:v>
                </c:pt>
                <c:pt idx="2">
                  <c:v>Gourmet brewed coffee</c:v>
                </c:pt>
                <c:pt idx="3">
                  <c:v>Hot chocolate</c:v>
                </c:pt>
                <c:pt idx="4">
                  <c:v>Brewed Black tea</c:v>
                </c:pt>
              </c:strCache>
            </c:strRef>
          </c:cat>
          <c:val>
            <c:numRef>
              <c:f>'Pivot Data'!$F$29:$F$34</c:f>
              <c:numCache>
                <c:formatCode>\$#,##0.00;\(\$#,##0.00\);\$#,##0.00</c:formatCode>
                <c:ptCount val="5"/>
                <c:pt idx="0">
                  <c:v>91406.2</c:v>
                </c:pt>
                <c:pt idx="1">
                  <c:v>77081.950000000012</c:v>
                </c:pt>
                <c:pt idx="2">
                  <c:v>70034.600000000006</c:v>
                </c:pt>
                <c:pt idx="3">
                  <c:v>72416</c:v>
                </c:pt>
                <c:pt idx="4">
                  <c:v>47932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73-443E-BFCF-4CDAF83E95D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45115440"/>
        <c:axId val="1745118800"/>
      </c:barChart>
      <c:catAx>
        <c:axId val="174511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n-US"/>
          </a:p>
        </c:txPr>
        <c:crossAx val="1745118800"/>
        <c:crosses val="autoZero"/>
        <c:auto val="1"/>
        <c:lblAlgn val="ctr"/>
        <c:lblOffset val="100"/>
        <c:noMultiLvlLbl val="0"/>
      </c:catAx>
      <c:valAx>
        <c:axId val="1745118800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2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r>
                  <a:rPr lang="en-IN"/>
                  <a:t>Total 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200" b="0" i="0" u="none" strike="noStrike" kern="1200" cap="none" spc="0" baseline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defRPr>
              </a:pPr>
              <a:endParaRPr lang="en-US"/>
            </a:p>
          </c:txPr>
        </c:title>
        <c:numFmt formatCode="\$#,##0.00;\(\$#,##0.00\);\$#,##0.00" sourceLinked="1"/>
        <c:majorTickMark val="none"/>
        <c:minorTickMark val="none"/>
        <c:tickLblPos val="nextTo"/>
        <c:crossAx val="1745115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BC1AC"/>
    </a:solidFill>
    <a:ln w="19050" cap="flat" cmpd="sng" algn="ctr">
      <a:solidFill>
        <a:srgbClr val="38220F"/>
      </a:solidFill>
      <a:round/>
    </a:ln>
    <a:effectLst/>
  </c:spPr>
  <c:txPr>
    <a:bodyPr/>
    <a:lstStyle/>
    <a:p>
      <a:pPr>
        <a:defRPr lang="en-US" sz="1200" b="0" i="0" u="none" strike="noStrike" kern="1200" cap="none" spc="0" baseline="0">
          <a:ln w="0"/>
          <a:solidFill>
            <a:schemeClr val="bg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[Coffee Shop Data.xlsx]Pivot Data!Sales by product category</c:name>
    <c:fmtId val="6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r>
              <a:rPr lang="en-US"/>
              <a:t>REVENUE BASED ON PRODUCT CATEGORY</a:t>
            </a:r>
          </a:p>
        </c:rich>
      </c:tx>
      <c:layout>
        <c:manualLayout>
          <c:xMode val="edge"/>
          <c:yMode val="edge"/>
          <c:x val="0.36614906816981319"/>
          <c:y val="4.06569346612881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0" baseline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lt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lt1">
                      <a:lumMod val="8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ECE0D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5.7070379892444284E-3"/>
              <c:y val="2.5626843319030861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967259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-3.5361118087204046E-2"/>
              <c:y val="9.4852764174606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FFC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FFC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7"/>
        <c:spPr>
          <a:solidFill>
            <a:srgbClr val="967259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-3.5361118087204046E-2"/>
              <c:y val="9.4852764174606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3"/>
        <c:spPr>
          <a:solidFill>
            <a:srgbClr val="ECE0D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5.7070379892444284E-3"/>
              <c:y val="2.5626843319030861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rgbClr val="FFC0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7"/>
        <c:spPr>
          <a:solidFill>
            <a:srgbClr val="967259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-3.5361118087204046E-2"/>
              <c:y val="9.4852764174606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3"/>
        <c:spPr>
          <a:solidFill>
            <a:srgbClr val="ECE0D1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c:spPr>
        <c:dLbl>
          <c:idx val="0"/>
          <c:layout>
            <c:manualLayout>
              <c:x val="5.7070379892444284E-3"/>
              <c:y val="2.5626843319030861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9000077021884471"/>
          <c:y val="0.23155817308134033"/>
          <c:w val="0.37760906178835213"/>
          <c:h val="0.63603120205073549"/>
        </c:manualLayout>
      </c:layout>
      <c:pieChart>
        <c:varyColors val="1"/>
        <c:ser>
          <c:idx val="0"/>
          <c:order val="0"/>
          <c:tx>
            <c:strRef>
              <c:f>'Pivot Data'!$B$21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DFC-48AD-A787-CCAF5CD4CD4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DFC-48AD-A787-CCAF5CD4CD45}"/>
              </c:ext>
            </c:extLst>
          </c:dPt>
          <c:dPt>
            <c:idx val="2"/>
            <c:bubble3D val="0"/>
            <c:explosion val="7"/>
            <c:spPr>
              <a:solidFill>
                <a:srgbClr val="967259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4DFC-48AD-A787-CCAF5CD4CD4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DFC-48AD-A787-CCAF5CD4CD45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4DFC-48AD-A787-CCAF5CD4CD45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DFC-48AD-A787-CCAF5CD4CD45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4DFC-48AD-A787-CCAF5CD4CD45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4DFC-48AD-A787-CCAF5CD4CD45}"/>
              </c:ext>
            </c:extLst>
          </c:dPt>
          <c:dPt>
            <c:idx val="8"/>
            <c:bubble3D val="0"/>
            <c:explosion val="7"/>
            <c:spPr>
              <a:solidFill>
                <a:srgbClr val="ECE0D1"/>
              </a:solidFill>
              <a:ln>
                <a:noFill/>
              </a:ln>
              <a:effectLst>
                <a:innerShdw blurRad="63500" dist="50800" dir="2700000">
                  <a:prstClr val="black">
                    <a:alpha val="5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1-4DFC-48AD-A787-CCAF5CD4CD45}"/>
              </c:ext>
            </c:extLst>
          </c:dPt>
          <c:dLbls>
            <c:dLbl>
              <c:idx val="2"/>
              <c:layout>
                <c:manualLayout>
                  <c:x val="-3.5361118087204046E-2"/>
                  <c:y val="9.48527641746065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FC-48AD-A787-CCAF5CD4CD45}"/>
                </c:ext>
              </c:extLst>
            </c:dLbl>
            <c:dLbl>
              <c:idx val="8"/>
              <c:layout>
                <c:manualLayout>
                  <c:x val="5.7070379892444284E-3"/>
                  <c:y val="2.5626843319030861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FC-48AD-A787-CCAF5CD4CD4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500" b="0" i="0" u="none" strike="noStrike" kern="1200" cap="none" spc="0" baseline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Data'!$A$22:$A$31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Data'!$B$22:$B$31</c:f>
              <c:numCache>
                <c:formatCode>\$#,##0.00;\(\$#,##0.00\);\$#,##0.00</c:formatCode>
                <c:ptCount val="9"/>
                <c:pt idx="0">
                  <c:v>82315.639999999912</c:v>
                </c:pt>
                <c:pt idx="1">
                  <c:v>13607</c:v>
                </c:pt>
                <c:pt idx="2">
                  <c:v>269952.45</c:v>
                </c:pt>
                <c:pt idx="3">
                  <c:v>40085.25</c:v>
                </c:pt>
                <c:pt idx="4">
                  <c:v>72416</c:v>
                </c:pt>
                <c:pt idx="5">
                  <c:v>8408.800000000012</c:v>
                </c:pt>
                <c:pt idx="6">
                  <c:v>11213.6</c:v>
                </c:pt>
                <c:pt idx="7">
                  <c:v>4407.6399999999994</c:v>
                </c:pt>
                <c:pt idx="8">
                  <c:v>196405.95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4DFC-48AD-A787-CCAF5CD4CD45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593183265279746"/>
          <c:y val="0.14121500913426871"/>
          <c:w val="0.25286328310037304"/>
          <c:h val="0.810526741333529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cap="none" spc="0" baseline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BC1AC"/>
    </a:solidFill>
    <a:ln w="19050">
      <a:solidFill>
        <a:srgbClr val="38220F"/>
      </a:solidFill>
    </a:ln>
    <a:effectLst/>
  </c:spPr>
  <c:txPr>
    <a:bodyPr/>
    <a:lstStyle/>
    <a:p>
      <a:pPr>
        <a:defRPr sz="1500" b="0" cap="none" spc="0">
          <a:ln w="0"/>
          <a:solidFill>
            <a:schemeClr val="bg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90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1171B-A27F-405F-A451-8C3F7C07504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4CCE2-D09C-46B7-9F6D-ADEC19564F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377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2312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945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076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419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7249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130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440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4424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F4CCE2-D09C-46B7-9F6D-ADEC19564F94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10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4/23/2024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96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3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3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6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37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08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43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49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97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2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564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ouring Black Coffee In A Mug">
            <a:extLst>
              <a:ext uri="{FF2B5EF4-FFF2-40B4-BE49-F238E27FC236}">
                <a16:creationId xmlns:a16="http://schemas.microsoft.com/office/drawing/2014/main" id="{E9D29128-22FA-E835-128A-888201C192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9F0EA5A9-0D12-3644-BBEC-6D9D192EB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55908" cy="685800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75995-D4AB-F589-A139-565373A43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134" y="770890"/>
            <a:ext cx="4077693" cy="3450844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IN" dirty="0"/>
              <a:t>Coffee Shop Sales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543E74-CE6C-65B0-BBC4-C771311B9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900" y="5772917"/>
            <a:ext cx="3742107" cy="4918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Amasis MT Pro" panose="020F05020202040302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Start Your Day With Coffee</a:t>
            </a:r>
            <a:endParaRPr lang="en-IN" dirty="0">
              <a:solidFill>
                <a:schemeClr val="bg2">
                  <a:lumMod val="50000"/>
                  <a:lumOff val="50000"/>
                </a:schemeClr>
              </a:solidFill>
              <a:latin typeface="Amasis MT Pro" panose="020F05020202040302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5909" y="1375495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5908" y="0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6" name="Graphic 5" descr="Coffee with solid fill">
            <a:extLst>
              <a:ext uri="{FF2B5EF4-FFF2-40B4-BE49-F238E27FC236}">
                <a16:creationId xmlns:a16="http://schemas.microsoft.com/office/drawing/2014/main" id="{C64C20BC-B5C6-F2F8-7C88-AB52F99916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10261" y="3957706"/>
            <a:ext cx="1855438" cy="171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2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C77F0-5F7A-7B95-B91F-919FABF8B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4575" y="3002098"/>
            <a:ext cx="5922850" cy="853803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>
                <a:solidFill>
                  <a:schemeClr val="bg2">
                    <a:lumMod val="75000"/>
                    <a:lumOff val="25000"/>
                  </a:schemeClr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103053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204A9-B373-BCD9-22E7-F46FC376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014209"/>
          </a:xfrm>
        </p:spPr>
        <p:txBody>
          <a:bodyPr>
            <a:normAutofit/>
          </a:bodyPr>
          <a:lstStyle/>
          <a:p>
            <a:r>
              <a:rPr lang="en-IN" b="0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B5856-64B8-75F5-B0F5-160AF2E36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  <a:lumOff val="50000"/>
                  </a:schemeClr>
                </a:solidFill>
                <a:effectLst/>
                <a:uLnTx/>
                <a:uFillTx/>
                <a:latin typeface="Avenir Next"/>
                <a:ea typeface="+mj-ea"/>
                <a:cs typeface="+mj-cs"/>
              </a:rPr>
              <a:t>The main objective of this project is to analyze retail sales data to gain actionable insights that will enhance the performance of the Coffee Shop.</a:t>
            </a:r>
            <a:endParaRPr lang="en-IN" sz="36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05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014209"/>
          </a:xfrm>
        </p:spPr>
        <p:txBody>
          <a:bodyPr>
            <a:normAutofit/>
          </a:bodyPr>
          <a:lstStyle/>
          <a:p>
            <a:r>
              <a:rPr lang="en-IN" b="0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Points to be Analyse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D9DEA4-84D7-DE95-07E3-9A1082996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898753"/>
            <a:ext cx="9486690" cy="3926152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How do sales vary by day of the week and hour of the day?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Are there any peak times for sales activity?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What is the total sales revenue for each month?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How do sales vary across different store locations?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What is the average price/order per person 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Which products are the bestselling in terms of quantity and revenue?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How do sales vary by product category and type? </a:t>
            </a:r>
            <a:endParaRPr lang="en-IN" sz="3600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</p:spTree>
    <p:extLst>
      <p:ext uri="{BB962C8B-B14F-4D97-AF65-F5344CB8AC3E}">
        <p14:creationId xmlns:p14="http://schemas.microsoft.com/office/powerpoint/2010/main" val="1727811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35" y="455363"/>
            <a:ext cx="9744321" cy="829152"/>
          </a:xfrm>
        </p:spPr>
        <p:txBody>
          <a:bodyPr>
            <a:noAutofit/>
          </a:bodyPr>
          <a:lstStyle/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How do sales vary by day of the week and hour of the day?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D9DEA4-84D7-DE95-07E3-9A1082996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389" y="1195596"/>
            <a:ext cx="9486690" cy="2292248"/>
          </a:xfrm>
        </p:spPr>
        <p:txBody>
          <a:bodyPr>
            <a:normAutofit/>
          </a:bodyPr>
          <a:lstStyle/>
          <a:p>
            <a:r>
              <a:rPr lang="en-US" sz="2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According to the analysis results, we found that the highest sales occur on Mondays and Fridays of the week </a:t>
            </a:r>
          </a:p>
          <a:p>
            <a:r>
              <a:rPr lang="en-US" sz="2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The highest number of orders being placed between 8:00 AM and 10:00 AM on weekdays.</a:t>
            </a:r>
            <a:endParaRPr lang="en-IN" sz="2800" i="1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2E9FD0-1637-8519-D3D2-F52D2873B0C2}"/>
              </a:ext>
            </a:extLst>
          </p:cNvPr>
          <p:cNvSpPr txBox="1">
            <a:spLocks/>
          </p:cNvSpPr>
          <p:nvPr/>
        </p:nvSpPr>
        <p:spPr>
          <a:xfrm>
            <a:off x="1522389" y="3621507"/>
            <a:ext cx="9744321" cy="8291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Are there any peak times for sales activity?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2A498-EEE4-27D9-245F-9716DEB9A219}"/>
              </a:ext>
            </a:extLst>
          </p:cNvPr>
          <p:cNvSpPr txBox="1">
            <a:spLocks/>
          </p:cNvSpPr>
          <p:nvPr/>
        </p:nvSpPr>
        <p:spPr>
          <a:xfrm>
            <a:off x="1620364" y="4413358"/>
            <a:ext cx="9486690" cy="1160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Yes, the highest number of orders being placed between 8:00 AM and 10:00 AM on weekdays.</a:t>
            </a:r>
            <a:endParaRPr lang="en-IN" sz="2800" i="1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</p:spTree>
    <p:extLst>
      <p:ext uri="{BB962C8B-B14F-4D97-AF65-F5344CB8AC3E}">
        <p14:creationId xmlns:p14="http://schemas.microsoft.com/office/powerpoint/2010/main" val="2658895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35" y="455363"/>
            <a:ext cx="9744321" cy="829152"/>
          </a:xfrm>
        </p:spPr>
        <p:txBody>
          <a:bodyPr>
            <a:noAutofit/>
          </a:bodyPr>
          <a:lstStyle/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What is the total sales revenue for each month?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6425057-DD7A-4BA5-9FE6-00DCFC7CAA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030712"/>
              </p:ext>
            </p:extLst>
          </p:nvPr>
        </p:nvGraphicFramePr>
        <p:xfrm>
          <a:off x="1544968" y="1599178"/>
          <a:ext cx="9744321" cy="4355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57417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35" y="455363"/>
            <a:ext cx="9744321" cy="829152"/>
          </a:xfrm>
        </p:spPr>
        <p:txBody>
          <a:bodyPr>
            <a:noAutofit/>
          </a:bodyPr>
          <a:lstStyle/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How do sales vary across different store locations? 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A3FA318-2911-4A4C-B391-455B1C16C8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292022"/>
              </p:ext>
            </p:extLst>
          </p:nvPr>
        </p:nvGraphicFramePr>
        <p:xfrm>
          <a:off x="1589495" y="1346148"/>
          <a:ext cx="9644561" cy="4836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96068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35" y="455363"/>
            <a:ext cx="9744321" cy="829152"/>
          </a:xfrm>
        </p:spPr>
        <p:txBody>
          <a:bodyPr>
            <a:noAutofit/>
          </a:bodyPr>
          <a:lstStyle/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What is the average price/order per person 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E6A7F5-761A-957B-037D-F3F7597E2204}"/>
              </a:ext>
            </a:extLst>
          </p:cNvPr>
          <p:cNvSpPr txBox="1">
            <a:spLocks/>
          </p:cNvSpPr>
          <p:nvPr/>
        </p:nvSpPr>
        <p:spPr>
          <a:xfrm>
            <a:off x="1576820" y="1114980"/>
            <a:ext cx="9486690" cy="626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Average Sales per Order is $ 4.69</a:t>
            </a:r>
            <a:endParaRPr lang="en-IN" sz="2800" i="1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04D1F97-FC40-96F8-0231-03D99209E95D}"/>
              </a:ext>
            </a:extLst>
          </p:cNvPr>
          <p:cNvSpPr txBox="1">
            <a:spLocks/>
          </p:cNvSpPr>
          <p:nvPr/>
        </p:nvSpPr>
        <p:spPr>
          <a:xfrm>
            <a:off x="1533275" y="1718098"/>
            <a:ext cx="9744321" cy="11168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Which products are the bestselling in terms of quantity and revenue?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A09D049-C01B-D02E-153B-E9E6C3551ED5}"/>
              </a:ext>
            </a:extLst>
          </p:cNvPr>
          <p:cNvSpPr txBox="1">
            <a:spLocks/>
          </p:cNvSpPr>
          <p:nvPr/>
        </p:nvSpPr>
        <p:spPr>
          <a:xfrm>
            <a:off x="1565930" y="2834916"/>
            <a:ext cx="9486690" cy="1671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Barista Espresso is the highest product type in terms of quantity and revenue. Coffee category contributes $ 2,69,952.45 in revenue out of total revenue.</a:t>
            </a:r>
            <a:endParaRPr lang="en-IN" sz="2800" i="1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95B2A389-EBE4-4B31-A5DF-024A28143F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71023"/>
              </p:ext>
            </p:extLst>
          </p:nvPr>
        </p:nvGraphicFramePr>
        <p:xfrm>
          <a:off x="6095999" y="3897087"/>
          <a:ext cx="5540829" cy="2873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41428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35" y="455363"/>
            <a:ext cx="9744321" cy="829152"/>
          </a:xfrm>
        </p:spPr>
        <p:txBody>
          <a:bodyPr>
            <a:noAutofit/>
          </a:bodyPr>
          <a:lstStyle/>
          <a:p>
            <a:r>
              <a:rPr lang="en-US" sz="3100" b="0" u="sng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How do sales vary by product category and type?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D6AFB99-5C9A-4A21-AE0E-E6E70A62E7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8666418"/>
              </p:ext>
            </p:extLst>
          </p:nvPr>
        </p:nvGraphicFramePr>
        <p:xfrm>
          <a:off x="1621970" y="1284515"/>
          <a:ext cx="9744321" cy="5236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0925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DE2937-ACAD-AD89-22F2-B6DD92A0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014209"/>
          </a:xfrm>
        </p:spPr>
        <p:txBody>
          <a:bodyPr>
            <a:normAutofit/>
          </a:bodyPr>
          <a:lstStyle/>
          <a:p>
            <a:r>
              <a:rPr lang="en-IN" sz="2800" b="0" dirty="0">
                <a:solidFill>
                  <a:schemeClr val="accent5">
                    <a:lumMod val="75000"/>
                  </a:schemeClr>
                </a:solidFill>
                <a:latin typeface="Avenir Next"/>
              </a:rPr>
              <a:t>Based on the insights following actions can be taken to grow business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D9DEA4-84D7-DE95-07E3-9A1082996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724" y="1561296"/>
            <a:ext cx="10092661" cy="3926152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Promote Breakfast Specials:</a:t>
            </a:r>
            <a:r>
              <a:rPr lang="en-US" sz="20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 Since the peak sales time is 8 am to 10 am, consider introducing ready to eat breakfast specials items or combo deals during this time to attract more customers.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Introduce Afternoon Promotions:</a:t>
            </a:r>
            <a:r>
              <a:rPr lang="en-US" sz="20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 Since sales drop after 10 am, introduce promotions or discounts during the afternoon to encourage customers to visit during off-peak hours.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Product Mix Optimization:</a:t>
            </a:r>
            <a:r>
              <a:rPr lang="en-US" sz="20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 Since the top 5 products are consistently popular, focus on optimizing the presentation and promotion of these items to further boost sales.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Menu Diversification:</a:t>
            </a:r>
            <a:r>
              <a:rPr lang="en-US" sz="20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 While the top 5 products are performing well, consider expanding your menu to include new offerings or seasonal items.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Customer Feedback and Engagement:</a:t>
            </a:r>
            <a:r>
              <a:rPr lang="en-US" sz="2000" dirty="0">
                <a:solidFill>
                  <a:schemeClr val="bg2">
                    <a:lumMod val="50000"/>
                    <a:lumOff val="50000"/>
                  </a:schemeClr>
                </a:solidFill>
                <a:latin typeface="Avenir Next"/>
              </a:rPr>
              <a:t> Regularly collect feedback from customers to understand their preferences and identify areas for improvement.</a:t>
            </a:r>
            <a:endParaRPr lang="en-IN" sz="2000" dirty="0">
              <a:solidFill>
                <a:schemeClr val="bg2">
                  <a:lumMod val="50000"/>
                  <a:lumOff val="50000"/>
                </a:schemeClr>
              </a:solidFill>
              <a:latin typeface="Avenir Next"/>
            </a:endParaRPr>
          </a:p>
        </p:txBody>
      </p:sp>
    </p:spTree>
    <p:extLst>
      <p:ext uri="{BB962C8B-B14F-4D97-AF65-F5344CB8AC3E}">
        <p14:creationId xmlns:p14="http://schemas.microsoft.com/office/powerpoint/2010/main" val="100795760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3C3122"/>
      </a:dk2>
      <a:lt2>
        <a:srgbClr val="E8E2E7"/>
      </a:lt2>
      <a:accent1>
        <a:srgbClr val="21BA47"/>
      </a:accent1>
      <a:accent2>
        <a:srgbClr val="30BA14"/>
      </a:accent2>
      <a:accent3>
        <a:srgbClr val="75B320"/>
      </a:accent3>
      <a:accent4>
        <a:srgbClr val="A6A612"/>
      </a:accent4>
      <a:accent5>
        <a:srgbClr val="DC9026"/>
      </a:accent5>
      <a:accent6>
        <a:srgbClr val="D53717"/>
      </a:accent6>
      <a:hlink>
        <a:srgbClr val="997F33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458</Words>
  <Application>Microsoft Office PowerPoint</Application>
  <PresentationFormat>Widescreen</PresentationFormat>
  <Paragraphs>50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Amasis MT Pro</vt:lpstr>
      <vt:lpstr>Aptos</vt:lpstr>
      <vt:lpstr>Arial</vt:lpstr>
      <vt:lpstr>Avenir Next</vt:lpstr>
      <vt:lpstr>Neue Haas Grotesk Text Pro</vt:lpstr>
      <vt:lpstr>InterweaveVTI</vt:lpstr>
      <vt:lpstr>Coffee Shop Sales Data Analysis</vt:lpstr>
      <vt:lpstr>Objective</vt:lpstr>
      <vt:lpstr>Points to be Analyse</vt:lpstr>
      <vt:lpstr>How do sales vary by day of the week and hour of the day? </vt:lpstr>
      <vt:lpstr>What is the total sales revenue for each month? </vt:lpstr>
      <vt:lpstr>How do sales vary across different store locations? </vt:lpstr>
      <vt:lpstr>What is the average price/order per person ?</vt:lpstr>
      <vt:lpstr>How do sales vary by product category and type?</vt:lpstr>
      <vt:lpstr>Based on the insights following actions can be taken to grow business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 Sales Data Analysis</dc:title>
  <dc:creator>shivam  Pandey</dc:creator>
  <cp:lastModifiedBy>shivam  Pandey</cp:lastModifiedBy>
  <cp:revision>11</cp:revision>
  <cp:lastPrinted>2024-04-23T18:26:11Z</cp:lastPrinted>
  <dcterms:created xsi:type="dcterms:W3CDTF">2024-04-23T08:53:04Z</dcterms:created>
  <dcterms:modified xsi:type="dcterms:W3CDTF">2024-04-23T18:46:20Z</dcterms:modified>
</cp:coreProperties>
</file>

<file path=docProps/thumbnail.jpeg>
</file>